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14F1FB-9589-4935-BEA7-AFB02750F2A9}">
  <a:tblStyle styleId="{9214F1FB-9589-4935-BEA7-AFB02750F2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Courier New"/>
              <a:ea typeface="Courier New"/>
              <a:cs typeface="Courier New"/>
              <a:sym typeface="Courier New"/>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3c8a3ff7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3c8a3ff7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61af0f0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61af0f0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41dd0bb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41dd0bb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3c8a3ff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3c8a3f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3c8a3ff7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3c8a3ff7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decisiongame.ca/schelling/"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decisiongame.ca/infection1/"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hyperlink" Target="https://www.decisiongame.ca/infection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decisiongame.ca/axelgame/"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nvSpPr>
        <p:spPr>
          <a:xfrm>
            <a:off x="2065350" y="1794200"/>
            <a:ext cx="5215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Arial"/>
                <a:ea typeface="Arial"/>
                <a:cs typeface="Arial"/>
                <a:sym typeface="Arial"/>
              </a:rPr>
              <a:t>Analysis example: integrating PCA and cluster analysis to explore structure of a dataset</a:t>
            </a:r>
            <a:endParaRPr b="1" i="0" sz="2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3">
            <a:alphaModFix/>
          </a:blip>
          <a:srcRect b="0" l="0" r="0" t="0"/>
          <a:stretch/>
        </p:blipFill>
        <p:spPr>
          <a:xfrm>
            <a:off x="152400" y="152400"/>
            <a:ext cx="8839199" cy="4835939"/>
          </a:xfrm>
          <a:prstGeom prst="rect">
            <a:avLst/>
          </a:prstGeom>
          <a:noFill/>
          <a:ln>
            <a:noFill/>
          </a:ln>
        </p:spPr>
      </p:pic>
      <p:pic>
        <p:nvPicPr>
          <p:cNvPr id="131" name="Google Shape;131;p22"/>
          <p:cNvPicPr preferRelativeResize="0"/>
          <p:nvPr/>
        </p:nvPicPr>
        <p:blipFill rotWithShape="1">
          <a:blip r:embed="rId4">
            <a:alphaModFix/>
          </a:blip>
          <a:srcRect b="0" l="0" r="0" t="0"/>
          <a:stretch/>
        </p:blipFill>
        <p:spPr>
          <a:xfrm>
            <a:off x="7682050" y="3513388"/>
            <a:ext cx="876300" cy="1228725"/>
          </a:xfrm>
          <a:prstGeom prst="rect">
            <a:avLst/>
          </a:prstGeom>
          <a:noFill/>
          <a:ln>
            <a:noFill/>
          </a:ln>
        </p:spPr>
      </p:pic>
      <p:sp>
        <p:nvSpPr>
          <p:cNvPr id="132" name="Google Shape;132;p22"/>
          <p:cNvSpPr txBox="1"/>
          <p:nvPr/>
        </p:nvSpPr>
        <p:spPr>
          <a:xfrm>
            <a:off x="5977325" y="73625"/>
            <a:ext cx="3087900" cy="1046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Clusters 1 and 2 don’t really have a spatial pattern, but </a:t>
            </a:r>
            <a:r>
              <a:rPr b="1" i="0" lang="en" sz="1400" u="none" cap="none" strike="noStrike">
                <a:solidFill>
                  <a:srgbClr val="000000"/>
                </a:solidFill>
                <a:latin typeface="Arial"/>
                <a:ea typeface="Arial"/>
                <a:cs typeface="Arial"/>
                <a:sym typeface="Arial"/>
              </a:rPr>
              <a:t>cluster 3</a:t>
            </a:r>
            <a:r>
              <a:rPr b="0" i="0" lang="en" sz="1400" u="none" cap="none" strike="noStrike">
                <a:solidFill>
                  <a:srgbClr val="000000"/>
                </a:solidFill>
                <a:latin typeface="Arial"/>
                <a:ea typeface="Arial"/>
                <a:cs typeface="Arial"/>
                <a:sym typeface="Arial"/>
              </a:rPr>
              <a:t> is more rural and suburban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471900" y="738725"/>
            <a:ext cx="8222100" cy="767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Agent Based Models (ABMs)</a:t>
            </a:r>
            <a:endParaRPr/>
          </a:p>
        </p:txBody>
      </p:sp>
      <p:sp>
        <p:nvSpPr>
          <p:cNvPr id="138" name="Google Shape;138;p23"/>
          <p:cNvSpPr txBox="1"/>
          <p:nvPr/>
        </p:nvSpPr>
        <p:spPr>
          <a:xfrm>
            <a:off x="4064900" y="2805275"/>
            <a:ext cx="4562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‘Generative’ (Epstein, 2007)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t>Models of systems</a:t>
            </a:r>
            <a:r>
              <a:rPr b="0" i="0" lang="en" sz="1400" u="none" cap="none" strike="noStrike">
                <a:solidFill>
                  <a:srgbClr val="000000"/>
                </a:solidFill>
                <a:latin typeface="Arial"/>
                <a:ea typeface="Arial"/>
                <a:cs typeface="Arial"/>
                <a:sym typeface="Arial"/>
              </a:rPr>
              <a:t> based on the assumptions of how </a:t>
            </a:r>
            <a:r>
              <a:rPr lang="en"/>
              <a:t>they</a:t>
            </a:r>
            <a:r>
              <a:rPr b="0" i="0" lang="en" sz="1400" u="none" cap="none" strike="noStrike">
                <a:solidFill>
                  <a:srgbClr val="000000"/>
                </a:solidFill>
                <a:latin typeface="Arial"/>
                <a:ea typeface="Arial"/>
                <a:cs typeface="Arial"/>
                <a:sym typeface="Arial"/>
              </a:rPr>
              <a:t> work, and observe whether </a:t>
            </a:r>
            <a:r>
              <a:rPr lang="en"/>
              <a:t>they</a:t>
            </a:r>
            <a:r>
              <a:rPr b="0" i="0" lang="en" sz="1400" u="none" cap="none" strike="noStrike">
                <a:solidFill>
                  <a:srgbClr val="000000"/>
                </a:solidFill>
                <a:latin typeface="Arial"/>
                <a:ea typeface="Arial"/>
                <a:cs typeface="Arial"/>
                <a:sym typeface="Arial"/>
              </a:rPr>
              <a:t> predict what we would expect</a:t>
            </a:r>
            <a:endParaRPr b="0" i="0" sz="1400" u="none" cap="none" strike="noStrike">
              <a:solidFill>
                <a:srgbClr val="000000"/>
              </a:solidFill>
              <a:latin typeface="Arial"/>
              <a:ea typeface="Arial"/>
              <a:cs typeface="Arial"/>
              <a:sym typeface="Arial"/>
            </a:endParaRPr>
          </a:p>
        </p:txBody>
      </p:sp>
      <p:sp>
        <p:nvSpPr>
          <p:cNvPr id="139" name="Google Shape;139;p23"/>
          <p:cNvSpPr txBox="1"/>
          <p:nvPr/>
        </p:nvSpPr>
        <p:spPr>
          <a:xfrm>
            <a:off x="471900" y="2105250"/>
            <a:ext cx="32028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latin typeface="Arial"/>
                <a:ea typeface="Arial"/>
                <a:cs typeface="Arial"/>
                <a:sym typeface="Arial"/>
              </a:rPr>
              <a:t>Computational models that simulate the actions and interactions of autonomous agents in order to understand systems. It embodies a </a:t>
            </a:r>
            <a:r>
              <a:rPr lang="en"/>
              <a:t>‘</a:t>
            </a:r>
            <a:r>
              <a:rPr i="0" lang="en" sz="1400" u="none" cap="none" strike="noStrike"/>
              <a:t>bottom-up</a:t>
            </a:r>
            <a:r>
              <a:rPr lang="en"/>
              <a:t>’</a:t>
            </a:r>
            <a:r>
              <a:rPr i="0" lang="en" sz="1400" u="none" cap="none" strike="noStrike"/>
              <a:t> </a:t>
            </a:r>
            <a:r>
              <a:rPr b="0" i="0" lang="en" sz="1400" u="none" cap="none" strike="noStrike">
                <a:latin typeface="Arial"/>
                <a:ea typeface="Arial"/>
                <a:cs typeface="Arial"/>
                <a:sym typeface="Arial"/>
              </a:rPr>
              <a:t>approach to modeling where the properties of a system </a:t>
            </a:r>
            <a:r>
              <a:rPr i="0" lang="en" sz="1400" u="none" cap="none" strike="noStrike"/>
              <a:t>emerge </a:t>
            </a:r>
            <a:r>
              <a:rPr b="0" i="0" lang="en" sz="1400" u="none" cap="none" strike="noStrike">
                <a:latin typeface="Arial"/>
                <a:ea typeface="Arial"/>
                <a:cs typeface="Arial"/>
                <a:sym typeface="Arial"/>
              </a:rPr>
              <a:t>from the micro-level behaviors of its constituent agents. These agents are typically characterized by a set of attributes, decision rules, and behaviors that define their interactions.</a:t>
            </a:r>
            <a:endParaRPr b="0" i="0" sz="14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nvSpPr>
        <p:spPr>
          <a:xfrm>
            <a:off x="374475" y="767738"/>
            <a:ext cx="2557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2500" u="none" cap="none" strike="noStrike">
                <a:solidFill>
                  <a:srgbClr val="000000"/>
                </a:solidFill>
                <a:latin typeface="Arial"/>
                <a:ea typeface="Arial"/>
                <a:cs typeface="Arial"/>
                <a:sym typeface="Arial"/>
              </a:rPr>
              <a:t>Inductive</a:t>
            </a:r>
            <a:endParaRPr b="1" i="0" sz="2500" u="none" cap="none" strike="noStrike">
              <a:solidFill>
                <a:srgbClr val="000000"/>
              </a:solidFill>
              <a:latin typeface="Arial"/>
              <a:ea typeface="Arial"/>
              <a:cs typeface="Arial"/>
              <a:sym typeface="Arial"/>
            </a:endParaRPr>
          </a:p>
        </p:txBody>
      </p:sp>
      <p:sp>
        <p:nvSpPr>
          <p:cNvPr id="145" name="Google Shape;145;p24"/>
          <p:cNvSpPr txBox="1"/>
          <p:nvPr/>
        </p:nvSpPr>
        <p:spPr>
          <a:xfrm>
            <a:off x="6202700" y="767738"/>
            <a:ext cx="2557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2500" u="none" cap="none" strike="noStrike">
                <a:solidFill>
                  <a:srgbClr val="000000"/>
                </a:solidFill>
                <a:latin typeface="Arial"/>
                <a:ea typeface="Arial"/>
                <a:cs typeface="Arial"/>
                <a:sym typeface="Arial"/>
              </a:rPr>
              <a:t>Generative</a:t>
            </a:r>
            <a:endParaRPr b="1" i="0" sz="2500" u="none" cap="none" strike="noStrike">
              <a:solidFill>
                <a:srgbClr val="000000"/>
              </a:solidFill>
              <a:latin typeface="Arial"/>
              <a:ea typeface="Arial"/>
              <a:cs typeface="Arial"/>
              <a:sym typeface="Arial"/>
            </a:endParaRPr>
          </a:p>
        </p:txBody>
      </p:sp>
      <p:sp>
        <p:nvSpPr>
          <p:cNvPr id="146" name="Google Shape;146;p24"/>
          <p:cNvSpPr txBox="1"/>
          <p:nvPr/>
        </p:nvSpPr>
        <p:spPr>
          <a:xfrm>
            <a:off x="0" y="0"/>
            <a:ext cx="9144000" cy="523200"/>
          </a:xfrm>
          <a:prstGeom prst="rect">
            <a:avLst/>
          </a:prstGeom>
          <a:solidFill>
            <a:srgbClr val="EFEFE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Example: Deforestation</a:t>
            </a:r>
            <a:endParaRPr b="1" i="0" sz="2200" u="none" cap="none" strike="noStrike">
              <a:solidFill>
                <a:srgbClr val="000000"/>
              </a:solidFill>
              <a:latin typeface="Arial"/>
              <a:ea typeface="Arial"/>
              <a:cs typeface="Arial"/>
              <a:sym typeface="Arial"/>
            </a:endParaRPr>
          </a:p>
        </p:txBody>
      </p:sp>
      <p:sp>
        <p:nvSpPr>
          <p:cNvPr id="147" name="Google Shape;147;p24"/>
          <p:cNvSpPr txBox="1"/>
          <p:nvPr/>
        </p:nvSpPr>
        <p:spPr>
          <a:xfrm>
            <a:off x="365625" y="1987850"/>
            <a:ext cx="27273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Scientists begin by noting the specific instances of deforestation, measuring the rate at which trees are being cut down, analyzing satellite images over time, etc. From these observations, scientists could </a:t>
            </a:r>
            <a:r>
              <a:rPr b="1" i="1" lang="en" sz="1400" u="none" cap="none" strike="noStrike">
                <a:solidFill>
                  <a:srgbClr val="000000"/>
                </a:solidFill>
              </a:rPr>
              <a:t>induce a general rule or pattern about the causes of deforestation</a:t>
            </a:r>
            <a:r>
              <a:rPr b="1" i="1" lang="en"/>
              <a:t> from observing examples of this in data</a:t>
            </a:r>
            <a:endParaRPr b="1" i="1" sz="1400" u="none" cap="none" strike="noStrike">
              <a:solidFill>
                <a:srgbClr val="000000"/>
              </a:solidFill>
            </a:endParaRPr>
          </a:p>
        </p:txBody>
      </p:sp>
      <p:sp>
        <p:nvSpPr>
          <p:cNvPr id="148" name="Google Shape;148;p24"/>
          <p:cNvSpPr txBox="1"/>
          <p:nvPr/>
        </p:nvSpPr>
        <p:spPr>
          <a:xfrm>
            <a:off x="5860200" y="1809700"/>
            <a:ext cx="32142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Create a computational model that simulates the forest ecosystem. Agents in the model might represent trees, logging companies, animals, and local human populations. By running the simulation, scientists observe how deforestation emerges from the interaction of these agents. </a:t>
            </a:r>
            <a:r>
              <a:rPr b="1" i="0" lang="en" sz="1400" u="none" cap="none" strike="noStrike">
                <a:solidFill>
                  <a:srgbClr val="000000"/>
                </a:solidFill>
              </a:rPr>
              <a:t>If the model can </a:t>
            </a:r>
            <a:r>
              <a:rPr b="1" lang="en"/>
              <a:t>generate </a:t>
            </a:r>
            <a:r>
              <a:rPr b="1" i="0" lang="en" sz="1400" u="none" cap="none" strike="noStrike">
                <a:solidFill>
                  <a:srgbClr val="000000"/>
                </a:solidFill>
              </a:rPr>
              <a:t>deforestation patterns that match real-world observations, it may offer an explanations and predictions of the process</a:t>
            </a:r>
            <a:r>
              <a:rPr b="1" lang="en"/>
              <a:t>es</a:t>
            </a:r>
            <a:endParaRPr b="1" i="0" sz="1400" u="none" cap="none" strike="noStrike">
              <a:solidFill>
                <a:srgbClr val="000000"/>
              </a:solidFill>
            </a:endParaRPr>
          </a:p>
        </p:txBody>
      </p:sp>
      <p:sp>
        <p:nvSpPr>
          <p:cNvPr id="149" name="Google Shape;149;p24"/>
          <p:cNvSpPr/>
          <p:nvPr/>
        </p:nvSpPr>
        <p:spPr>
          <a:xfrm>
            <a:off x="3477750" y="2493500"/>
            <a:ext cx="2188500" cy="1877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0" name="Google Shape;150;p24"/>
          <p:cNvSpPr/>
          <p:nvPr/>
        </p:nvSpPr>
        <p:spPr>
          <a:xfrm>
            <a:off x="4572063" y="3466923"/>
            <a:ext cx="173400" cy="18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1" name="Google Shape;151;p24"/>
          <p:cNvSpPr/>
          <p:nvPr/>
        </p:nvSpPr>
        <p:spPr>
          <a:xfrm>
            <a:off x="5011438" y="3014301"/>
            <a:ext cx="173400" cy="18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2" name="Google Shape;152;p24"/>
          <p:cNvSpPr/>
          <p:nvPr/>
        </p:nvSpPr>
        <p:spPr>
          <a:xfrm>
            <a:off x="4132563" y="3408569"/>
            <a:ext cx="173400" cy="18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3" name="Google Shape;153;p24"/>
          <p:cNvSpPr/>
          <p:nvPr/>
        </p:nvSpPr>
        <p:spPr>
          <a:xfrm>
            <a:off x="5011438" y="2705925"/>
            <a:ext cx="173400" cy="18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4" name="Google Shape;154;p24"/>
          <p:cNvSpPr/>
          <p:nvPr/>
        </p:nvSpPr>
        <p:spPr>
          <a:xfrm>
            <a:off x="4572063" y="3070722"/>
            <a:ext cx="173400" cy="18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5" name="Google Shape;155;p24"/>
          <p:cNvSpPr/>
          <p:nvPr/>
        </p:nvSpPr>
        <p:spPr>
          <a:xfrm>
            <a:off x="3959163" y="3810565"/>
            <a:ext cx="173400" cy="18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6" name="Google Shape;156;p24"/>
          <p:cNvSpPr/>
          <p:nvPr/>
        </p:nvSpPr>
        <p:spPr>
          <a:xfrm>
            <a:off x="5163838" y="3166701"/>
            <a:ext cx="173400" cy="18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7" name="Google Shape;157;p24"/>
          <p:cNvSpPr/>
          <p:nvPr/>
        </p:nvSpPr>
        <p:spPr>
          <a:xfrm>
            <a:off x="4568163" y="3268826"/>
            <a:ext cx="173400" cy="1827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8" name="Google Shape;158;p24"/>
          <p:cNvSpPr txBox="1"/>
          <p:nvPr/>
        </p:nvSpPr>
        <p:spPr>
          <a:xfrm rot="-5400000">
            <a:off x="2707189" y="3258800"/>
            <a:ext cx="1153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Roboto"/>
                <a:ea typeface="Roboto"/>
                <a:cs typeface="Roboto"/>
                <a:sym typeface="Roboto"/>
              </a:rPr>
              <a:t>Deforestation</a:t>
            </a:r>
            <a:endParaRPr sz="1200">
              <a:solidFill>
                <a:schemeClr val="lt2"/>
              </a:solidFill>
              <a:latin typeface="Roboto"/>
              <a:ea typeface="Roboto"/>
              <a:cs typeface="Roboto"/>
              <a:sym typeface="Roboto"/>
            </a:endParaRPr>
          </a:p>
        </p:txBody>
      </p:sp>
      <p:sp>
        <p:nvSpPr>
          <p:cNvPr id="159" name="Google Shape;159;p24"/>
          <p:cNvSpPr txBox="1"/>
          <p:nvPr/>
        </p:nvSpPr>
        <p:spPr>
          <a:xfrm>
            <a:off x="3910350" y="4388571"/>
            <a:ext cx="1525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Roboto"/>
                <a:ea typeface="Roboto"/>
                <a:cs typeface="Roboto"/>
                <a:sym typeface="Roboto"/>
              </a:rPr>
              <a:t>Urban development</a:t>
            </a:r>
            <a:endParaRPr sz="1200">
              <a:solidFill>
                <a:schemeClr val="l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688400" y="1047725"/>
            <a:ext cx="2268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Von Neumann machine</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(self-replicating </a:t>
            </a:r>
            <a:r>
              <a:rPr lang="en">
                <a:solidFill>
                  <a:schemeClr val="lt1"/>
                </a:solidFill>
              </a:rPr>
              <a:t>automata</a:t>
            </a:r>
            <a:r>
              <a:rPr b="0" i="0" lang="en" sz="1400" u="none" cap="none" strike="noStrike">
                <a:solidFill>
                  <a:schemeClr val="lt1"/>
                </a:solidFill>
                <a:latin typeface="Arial"/>
                <a:ea typeface="Arial"/>
                <a:cs typeface="Arial"/>
                <a:sym typeface="Arial"/>
              </a:rPr>
              <a:t>)</a:t>
            </a:r>
            <a:endParaRPr b="0" i="0" sz="1400" u="none" cap="none" strike="noStrike">
              <a:solidFill>
                <a:schemeClr val="lt1"/>
              </a:solidFill>
              <a:latin typeface="Arial"/>
              <a:ea typeface="Arial"/>
              <a:cs typeface="Arial"/>
              <a:sym typeface="Arial"/>
            </a:endParaRPr>
          </a:p>
        </p:txBody>
      </p:sp>
      <p:sp>
        <p:nvSpPr>
          <p:cNvPr id="165" name="Google Shape;165;p25"/>
          <p:cNvSpPr txBox="1"/>
          <p:nvPr/>
        </p:nvSpPr>
        <p:spPr>
          <a:xfrm>
            <a:off x="688400" y="2469350"/>
            <a:ext cx="226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Cellular automata</a:t>
            </a:r>
            <a:endParaRPr b="0" i="0" sz="1400" u="none" cap="none" strike="noStrike">
              <a:solidFill>
                <a:schemeClr val="lt1"/>
              </a:solidFill>
              <a:latin typeface="Arial"/>
              <a:ea typeface="Arial"/>
              <a:cs typeface="Arial"/>
              <a:sym typeface="Arial"/>
            </a:endParaRPr>
          </a:p>
        </p:txBody>
      </p:sp>
      <p:sp>
        <p:nvSpPr>
          <p:cNvPr id="166" name="Google Shape;166;p25"/>
          <p:cNvSpPr txBox="1"/>
          <p:nvPr/>
        </p:nvSpPr>
        <p:spPr>
          <a:xfrm>
            <a:off x="688400" y="3797325"/>
            <a:ext cx="226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Conway’s game of life</a:t>
            </a:r>
            <a:endParaRPr b="0" i="0" sz="1400" u="none" cap="none" strike="noStrike">
              <a:solidFill>
                <a:schemeClr val="lt1"/>
              </a:solidFill>
              <a:latin typeface="Arial"/>
              <a:ea typeface="Arial"/>
              <a:cs typeface="Arial"/>
              <a:sym typeface="Arial"/>
            </a:endParaRPr>
          </a:p>
        </p:txBody>
      </p:sp>
      <p:sp>
        <p:nvSpPr>
          <p:cNvPr id="167" name="Google Shape;167;p25"/>
          <p:cNvSpPr txBox="1"/>
          <p:nvPr/>
        </p:nvSpPr>
        <p:spPr>
          <a:xfrm>
            <a:off x="3719850" y="3288925"/>
            <a:ext cx="4944900" cy="1708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lt1"/>
              </a:buClr>
              <a:buSzPts val="1100"/>
              <a:buAutoNum type="arabicPeriod"/>
            </a:pPr>
            <a:r>
              <a:rPr lang="en" sz="1100">
                <a:solidFill>
                  <a:schemeClr val="lt1"/>
                </a:solidFill>
              </a:rPr>
              <a:t>Each cell interacts with its four orthogonal neighbors (up, down, left, right) (Von Neumann neighbourhood)</a:t>
            </a:r>
            <a:endParaRPr sz="1100">
              <a:solidFill>
                <a:schemeClr val="lt1"/>
              </a:solidFill>
            </a:endParaRPr>
          </a:p>
          <a:p>
            <a:pPr indent="-298450" lvl="0" marL="457200" rtl="0" algn="l">
              <a:spcBef>
                <a:spcPts val="0"/>
              </a:spcBef>
              <a:spcAft>
                <a:spcPts val="0"/>
              </a:spcAft>
              <a:buClr>
                <a:schemeClr val="lt1"/>
              </a:buClr>
              <a:buSzPts val="1100"/>
              <a:buAutoNum type="arabicPeriod"/>
            </a:pPr>
            <a:r>
              <a:rPr lang="en" sz="1100">
                <a:solidFill>
                  <a:schemeClr val="lt1"/>
                </a:solidFill>
              </a:rPr>
              <a:t>Cell States: Each cell can be either alive (1) or dead (0).</a:t>
            </a:r>
            <a:endParaRPr sz="1100">
              <a:solidFill>
                <a:schemeClr val="lt1"/>
              </a:solidFill>
            </a:endParaRPr>
          </a:p>
          <a:p>
            <a:pPr indent="-298450" lvl="0" marL="457200" rtl="0" algn="l">
              <a:spcBef>
                <a:spcPts val="0"/>
              </a:spcBef>
              <a:spcAft>
                <a:spcPts val="0"/>
              </a:spcAft>
              <a:buClr>
                <a:schemeClr val="lt1"/>
              </a:buClr>
              <a:buSzPts val="1100"/>
              <a:buAutoNum type="arabicPeriod"/>
            </a:pPr>
            <a:r>
              <a:rPr lang="en" sz="1100">
                <a:solidFill>
                  <a:schemeClr val="lt1"/>
                </a:solidFill>
              </a:rPr>
              <a:t>Rules:</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Survival: An alive cell remains alive if it has 1 or 2 alive neighbors.</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Birth: A dead cell becomes alive if it has exactly 2 alive neighbors.</a:t>
            </a:r>
            <a:endParaRPr sz="1100">
              <a:solidFill>
                <a:schemeClr val="lt1"/>
              </a:solidFill>
            </a:endParaRPr>
          </a:p>
          <a:p>
            <a:pPr indent="-298450" lvl="1" marL="914400" rtl="0" algn="l">
              <a:spcBef>
                <a:spcPts val="0"/>
              </a:spcBef>
              <a:spcAft>
                <a:spcPts val="0"/>
              </a:spcAft>
              <a:buClr>
                <a:schemeClr val="lt1"/>
              </a:buClr>
              <a:buSzPts val="1100"/>
              <a:buChar char="○"/>
            </a:pPr>
            <a:r>
              <a:rPr lang="en" sz="1100">
                <a:solidFill>
                  <a:schemeClr val="lt1"/>
                </a:solidFill>
              </a:rPr>
              <a:t>Death: In all other cases, a cell dies or remains dead.</a:t>
            </a:r>
            <a:endParaRPr sz="1100">
              <a:solidFill>
                <a:schemeClr val="lt1"/>
              </a:solidFill>
            </a:endParaRPr>
          </a:p>
        </p:txBody>
      </p:sp>
      <p:pic>
        <p:nvPicPr>
          <p:cNvPr id="168" name="Google Shape;168;p25"/>
          <p:cNvPicPr preferRelativeResize="0"/>
          <p:nvPr/>
        </p:nvPicPr>
        <p:blipFill>
          <a:blip r:embed="rId3">
            <a:alphaModFix/>
          </a:blip>
          <a:stretch>
            <a:fillRect/>
          </a:stretch>
        </p:blipFill>
        <p:spPr>
          <a:xfrm>
            <a:off x="4927200" y="269675"/>
            <a:ext cx="2984125" cy="2984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pic>
        <p:nvPicPr>
          <p:cNvPr id="173" name="Google Shape;173;p26"/>
          <p:cNvPicPr preferRelativeResize="0"/>
          <p:nvPr/>
        </p:nvPicPr>
        <p:blipFill rotWithShape="1">
          <a:blip r:embed="rId3">
            <a:alphaModFix/>
          </a:blip>
          <a:srcRect b="0" l="0" r="0" t="0"/>
          <a:stretch/>
        </p:blipFill>
        <p:spPr>
          <a:xfrm>
            <a:off x="0" y="-228600"/>
            <a:ext cx="9254825" cy="537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nvSpPr>
        <p:spPr>
          <a:xfrm>
            <a:off x="5069500" y="2571750"/>
            <a:ext cx="33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https://www.decisiongame.ca/schelling/</a:t>
            </a:r>
            <a:endParaRPr b="0" i="0" sz="1400" u="none" cap="none" strike="noStrike">
              <a:solidFill>
                <a:srgbClr val="000000"/>
              </a:solidFill>
              <a:latin typeface="Arial"/>
              <a:ea typeface="Arial"/>
              <a:cs typeface="Arial"/>
              <a:sym typeface="Arial"/>
            </a:endParaRPr>
          </a:p>
        </p:txBody>
      </p:sp>
      <p:pic>
        <p:nvPicPr>
          <p:cNvPr id="179" name="Google Shape;179;p27"/>
          <p:cNvPicPr preferRelativeResize="0"/>
          <p:nvPr/>
        </p:nvPicPr>
        <p:blipFill rotWithShape="1">
          <a:blip r:embed="rId4">
            <a:alphaModFix/>
          </a:blip>
          <a:srcRect b="0" l="0" r="0" t="0"/>
          <a:stretch/>
        </p:blipFill>
        <p:spPr>
          <a:xfrm>
            <a:off x="71080" y="76200"/>
            <a:ext cx="4175900" cy="4973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nvSpPr>
        <p:spPr>
          <a:xfrm>
            <a:off x="5159750" y="2470300"/>
            <a:ext cx="390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hlink"/>
                </a:solidFill>
                <a:hlinkClick r:id="rId3"/>
              </a:rPr>
              <a:t>https://www.decisiongame.ca/infection1/</a:t>
            </a:r>
            <a:endParaRPr sz="1800">
              <a:solidFill>
                <a:schemeClr val="dk2"/>
              </a:solidFill>
            </a:endParaRPr>
          </a:p>
        </p:txBody>
      </p:sp>
      <p:pic>
        <p:nvPicPr>
          <p:cNvPr id="185" name="Google Shape;185;p28"/>
          <p:cNvPicPr preferRelativeResize="0"/>
          <p:nvPr/>
        </p:nvPicPr>
        <p:blipFill>
          <a:blip r:embed="rId4">
            <a:alphaModFix/>
          </a:blip>
          <a:stretch>
            <a:fillRect/>
          </a:stretch>
        </p:blipFill>
        <p:spPr>
          <a:xfrm>
            <a:off x="315050" y="904600"/>
            <a:ext cx="4643799" cy="35469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a:blip r:embed="rId3">
            <a:alphaModFix/>
          </a:blip>
          <a:stretch>
            <a:fillRect/>
          </a:stretch>
        </p:blipFill>
        <p:spPr>
          <a:xfrm>
            <a:off x="430075" y="707775"/>
            <a:ext cx="3796473" cy="3858349"/>
          </a:xfrm>
          <a:prstGeom prst="rect">
            <a:avLst/>
          </a:prstGeom>
          <a:noFill/>
          <a:ln>
            <a:noFill/>
          </a:ln>
          <a:effectLst>
            <a:outerShdw blurRad="57150" rotWithShape="0" algn="bl" dir="5400000" dist="19050">
              <a:srgbClr val="000000">
                <a:alpha val="50000"/>
              </a:srgbClr>
            </a:outerShdw>
          </a:effectLst>
        </p:spPr>
      </p:pic>
      <p:sp>
        <p:nvSpPr>
          <p:cNvPr id="191" name="Google Shape;191;p29"/>
          <p:cNvSpPr txBox="1"/>
          <p:nvPr/>
        </p:nvSpPr>
        <p:spPr>
          <a:xfrm>
            <a:off x="4855650" y="2707775"/>
            <a:ext cx="390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hlink"/>
                </a:solidFill>
                <a:hlinkClick r:id="rId4"/>
              </a:rPr>
              <a:t>https://www.decisiongame.ca/boids</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471900" y="433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ABMs and the iterated</a:t>
            </a:r>
            <a:r>
              <a:rPr i="1" lang="en"/>
              <a:t> </a:t>
            </a:r>
            <a:r>
              <a:rPr lang="en"/>
              <a:t>prisoner’s dilemma</a:t>
            </a:r>
            <a:endParaRPr/>
          </a:p>
        </p:txBody>
      </p:sp>
      <p:sp>
        <p:nvSpPr>
          <p:cNvPr id="197" name="Google Shape;197;p30"/>
          <p:cNvSpPr txBox="1"/>
          <p:nvPr>
            <p:ph idx="1" type="body"/>
          </p:nvPr>
        </p:nvSpPr>
        <p:spPr>
          <a:xfrm>
            <a:off x="395700" y="2071475"/>
            <a:ext cx="4559400" cy="255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a:t>Each agent sees the same payoff matrix</a:t>
            </a:r>
            <a:endParaRPr/>
          </a:p>
          <a:p>
            <a:pPr indent="-342900" lvl="0" marL="457200" rtl="0" algn="l">
              <a:spcBef>
                <a:spcPts val="0"/>
              </a:spcBef>
              <a:spcAft>
                <a:spcPts val="0"/>
              </a:spcAft>
              <a:buSzPts val="1800"/>
              <a:buAutoNum type="arabicPeriod"/>
            </a:pPr>
            <a:r>
              <a:rPr lang="en"/>
              <a:t>Each agent makes a decision that is rational given the potential responses of the other agent</a:t>
            </a:r>
            <a:endParaRPr/>
          </a:p>
          <a:p>
            <a:pPr indent="-342900" lvl="0" marL="457200" rtl="0" algn="l">
              <a:spcBef>
                <a:spcPts val="0"/>
              </a:spcBef>
              <a:spcAft>
                <a:spcPts val="0"/>
              </a:spcAft>
              <a:buSzPts val="1800"/>
              <a:buAutoNum type="arabicPeriod"/>
            </a:pPr>
            <a:r>
              <a:rPr lang="en"/>
              <a:t>Each agent has a memory of what happened last time, and places a value on the future based on a </a:t>
            </a:r>
            <a:r>
              <a:rPr b="1" lang="en"/>
              <a:t>discount rate</a:t>
            </a:r>
            <a:endParaRPr b="1"/>
          </a:p>
        </p:txBody>
      </p:sp>
      <p:graphicFrame>
        <p:nvGraphicFramePr>
          <p:cNvPr id="198" name="Google Shape;198;p30"/>
          <p:cNvGraphicFramePr/>
          <p:nvPr/>
        </p:nvGraphicFramePr>
        <p:xfrm>
          <a:off x="5263500" y="2230700"/>
          <a:ext cx="3000000" cy="3000000"/>
        </p:xfrm>
        <a:graphic>
          <a:graphicData uri="http://schemas.openxmlformats.org/drawingml/2006/table">
            <a:tbl>
              <a:tblPr>
                <a:noFill/>
                <a:tableStyleId>{9214F1FB-9589-4935-BEA7-AFB02750F2A9}</a:tableStyleId>
              </a:tblPr>
              <a:tblGrid>
                <a:gridCol w="1143500"/>
                <a:gridCol w="1143500"/>
                <a:gridCol w="1143500"/>
              </a:tblGrid>
              <a:tr h="7085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a:solidFill>
                            <a:srgbClr val="FF0000"/>
                          </a:solidFill>
                        </a:rPr>
                        <a:t>Cooperate</a:t>
                      </a:r>
                      <a:endParaRPr b="1">
                        <a:solidFill>
                          <a:srgbClr val="FF0000"/>
                        </a:solidFill>
                      </a:endParaRPr>
                    </a:p>
                  </a:txBody>
                  <a:tcPr marT="91425" marB="91425" marR="91425" marL="91425" anchor="ctr"/>
                </a:tc>
                <a:tc>
                  <a:txBody>
                    <a:bodyPr/>
                    <a:lstStyle/>
                    <a:p>
                      <a:pPr indent="0" lvl="0" marL="0" rtl="0" algn="ctr">
                        <a:spcBef>
                          <a:spcPts val="0"/>
                        </a:spcBef>
                        <a:spcAft>
                          <a:spcPts val="0"/>
                        </a:spcAft>
                        <a:buNone/>
                      </a:pPr>
                      <a:r>
                        <a:rPr b="1" lang="en">
                          <a:solidFill>
                            <a:srgbClr val="FF0000"/>
                          </a:solidFill>
                        </a:rPr>
                        <a:t>Defect</a:t>
                      </a:r>
                      <a:endParaRPr b="1">
                        <a:solidFill>
                          <a:srgbClr val="FF0000"/>
                        </a:solidFill>
                      </a:endParaRPr>
                    </a:p>
                  </a:txBody>
                  <a:tcPr marT="91425" marB="91425" marR="91425" marL="91425" anchor="ctr"/>
                </a:tc>
              </a:tr>
              <a:tr h="708550">
                <a:tc>
                  <a:txBody>
                    <a:bodyPr/>
                    <a:lstStyle/>
                    <a:p>
                      <a:pPr indent="0" lvl="0" marL="0" rtl="0" algn="ctr">
                        <a:spcBef>
                          <a:spcPts val="0"/>
                        </a:spcBef>
                        <a:spcAft>
                          <a:spcPts val="0"/>
                        </a:spcAft>
                        <a:buNone/>
                      </a:pPr>
                      <a:r>
                        <a:rPr b="1" lang="en">
                          <a:solidFill>
                            <a:srgbClr val="0000FF"/>
                          </a:solidFill>
                        </a:rPr>
                        <a:t>Cooperate</a:t>
                      </a:r>
                      <a:endParaRPr b="1">
                        <a:solidFill>
                          <a:srgbClr val="0000FF"/>
                        </a:solidFill>
                      </a:endParaRPr>
                    </a:p>
                  </a:txBody>
                  <a:tcPr marT="91425" marB="91425" marR="91425" marL="91425" anchor="ctr"/>
                </a:tc>
                <a:tc>
                  <a:txBody>
                    <a:bodyPr/>
                    <a:lstStyle/>
                    <a:p>
                      <a:pPr indent="0" lvl="0" marL="0" rtl="0" algn="ctr">
                        <a:spcBef>
                          <a:spcPts val="0"/>
                        </a:spcBef>
                        <a:spcAft>
                          <a:spcPts val="0"/>
                        </a:spcAft>
                        <a:buNone/>
                      </a:pPr>
                      <a:r>
                        <a:rPr b="1" lang="en" sz="2400">
                          <a:solidFill>
                            <a:srgbClr val="0000FF"/>
                          </a:solidFill>
                        </a:rPr>
                        <a:t>3</a:t>
                      </a:r>
                      <a:r>
                        <a:rPr b="1" lang="en" sz="2400"/>
                        <a:t>,</a:t>
                      </a:r>
                      <a:r>
                        <a:rPr b="1" lang="en" sz="2400">
                          <a:solidFill>
                            <a:srgbClr val="FF0000"/>
                          </a:solidFill>
                        </a:rPr>
                        <a:t>3</a:t>
                      </a:r>
                      <a:endParaRPr b="1" sz="2400">
                        <a:solidFill>
                          <a:srgbClr val="FF0000"/>
                        </a:solidFill>
                      </a:endParaRPr>
                    </a:p>
                  </a:txBody>
                  <a:tcPr marT="91425" marB="91425" marR="91425" marL="91425" anchor="ctr">
                    <a:solidFill>
                      <a:srgbClr val="00FF00"/>
                    </a:solidFill>
                  </a:tcPr>
                </a:tc>
                <a:tc>
                  <a:txBody>
                    <a:bodyPr/>
                    <a:lstStyle/>
                    <a:p>
                      <a:pPr indent="0" lvl="0" marL="0" rtl="0" algn="ctr">
                        <a:spcBef>
                          <a:spcPts val="0"/>
                        </a:spcBef>
                        <a:spcAft>
                          <a:spcPts val="0"/>
                        </a:spcAft>
                        <a:buNone/>
                      </a:pPr>
                      <a:r>
                        <a:rPr b="1" lang="en" sz="2400">
                          <a:solidFill>
                            <a:srgbClr val="0000FF"/>
                          </a:solidFill>
                        </a:rPr>
                        <a:t>1</a:t>
                      </a:r>
                      <a:r>
                        <a:rPr b="1" lang="en" sz="2400"/>
                        <a:t>,</a:t>
                      </a:r>
                      <a:r>
                        <a:rPr b="1" lang="en" sz="2400">
                          <a:solidFill>
                            <a:srgbClr val="FF0000"/>
                          </a:solidFill>
                        </a:rPr>
                        <a:t>4</a:t>
                      </a:r>
                      <a:endParaRPr b="1" sz="2400">
                        <a:solidFill>
                          <a:srgbClr val="FF0000"/>
                        </a:solidFill>
                      </a:endParaRPr>
                    </a:p>
                  </a:txBody>
                  <a:tcPr marT="91425" marB="91425" marR="91425" marL="91425" anchor="ctr"/>
                </a:tc>
              </a:tr>
              <a:tr h="708550">
                <a:tc>
                  <a:txBody>
                    <a:bodyPr/>
                    <a:lstStyle/>
                    <a:p>
                      <a:pPr indent="0" lvl="0" marL="0" rtl="0" algn="ctr">
                        <a:spcBef>
                          <a:spcPts val="0"/>
                        </a:spcBef>
                        <a:spcAft>
                          <a:spcPts val="0"/>
                        </a:spcAft>
                        <a:buNone/>
                      </a:pPr>
                      <a:r>
                        <a:rPr b="1" lang="en">
                          <a:solidFill>
                            <a:srgbClr val="0000FF"/>
                          </a:solidFill>
                        </a:rPr>
                        <a:t>Defect</a:t>
                      </a:r>
                      <a:endParaRPr b="1">
                        <a:solidFill>
                          <a:srgbClr val="0000FF"/>
                        </a:solidFill>
                      </a:endParaRPr>
                    </a:p>
                  </a:txBody>
                  <a:tcPr marT="91425" marB="91425" marR="91425" marL="91425" anchor="ctr"/>
                </a:tc>
                <a:tc>
                  <a:txBody>
                    <a:bodyPr/>
                    <a:lstStyle/>
                    <a:p>
                      <a:pPr indent="0" lvl="0" marL="0" rtl="0" algn="ctr">
                        <a:spcBef>
                          <a:spcPts val="0"/>
                        </a:spcBef>
                        <a:spcAft>
                          <a:spcPts val="0"/>
                        </a:spcAft>
                        <a:buNone/>
                      </a:pPr>
                      <a:r>
                        <a:rPr b="1" lang="en" sz="2400">
                          <a:solidFill>
                            <a:srgbClr val="0000FF"/>
                          </a:solidFill>
                        </a:rPr>
                        <a:t>4</a:t>
                      </a:r>
                      <a:r>
                        <a:rPr b="1" lang="en" sz="2400"/>
                        <a:t>,</a:t>
                      </a:r>
                      <a:r>
                        <a:rPr b="1" lang="en" sz="2400">
                          <a:solidFill>
                            <a:srgbClr val="FF0000"/>
                          </a:solidFill>
                        </a:rPr>
                        <a:t>1</a:t>
                      </a:r>
                      <a:endParaRPr b="1" sz="2400">
                        <a:solidFill>
                          <a:srgbClr val="FF0000"/>
                        </a:solidFill>
                      </a:endParaRPr>
                    </a:p>
                  </a:txBody>
                  <a:tcPr marT="91425" marB="91425" marR="91425" marL="91425" anchor="ctr"/>
                </a:tc>
                <a:tc>
                  <a:txBody>
                    <a:bodyPr/>
                    <a:lstStyle/>
                    <a:p>
                      <a:pPr indent="0" lvl="0" marL="0" rtl="0" algn="ctr">
                        <a:spcBef>
                          <a:spcPts val="0"/>
                        </a:spcBef>
                        <a:spcAft>
                          <a:spcPts val="0"/>
                        </a:spcAft>
                        <a:buNone/>
                      </a:pPr>
                      <a:r>
                        <a:rPr b="1" lang="en" sz="2400">
                          <a:solidFill>
                            <a:srgbClr val="0000FF"/>
                          </a:solidFill>
                        </a:rPr>
                        <a:t>2</a:t>
                      </a:r>
                      <a:r>
                        <a:rPr b="1" lang="en" sz="2400"/>
                        <a:t>,</a:t>
                      </a:r>
                      <a:r>
                        <a:rPr b="1" lang="en" sz="2400">
                          <a:solidFill>
                            <a:srgbClr val="FF0000"/>
                          </a:solidFill>
                        </a:rPr>
                        <a:t>2</a:t>
                      </a:r>
                      <a:endParaRPr b="1" sz="2400">
                        <a:solidFill>
                          <a:srgbClr val="FF0000"/>
                        </a:solidFill>
                      </a:endParaRPr>
                    </a:p>
                  </a:txBody>
                  <a:tcPr marT="91425" marB="91425" marR="91425" marL="91425" anchor="ctr">
                    <a:solidFill>
                      <a:schemeClr val="accent6"/>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nvSpPr>
        <p:spPr>
          <a:xfrm>
            <a:off x="5729350" y="3150375"/>
            <a:ext cx="318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linkClick r:id="rId3"/>
              </a:rPr>
              <a:t>https://www.decisiongame.ca/axelgame/</a:t>
            </a:r>
            <a:endParaRPr sz="1300">
              <a:solidFill>
                <a:schemeClr val="dk2"/>
              </a:solidFill>
            </a:endParaRPr>
          </a:p>
        </p:txBody>
      </p:sp>
      <p:pic>
        <p:nvPicPr>
          <p:cNvPr id="204" name="Google Shape;204;p31"/>
          <p:cNvPicPr preferRelativeResize="0"/>
          <p:nvPr/>
        </p:nvPicPr>
        <p:blipFill>
          <a:blip r:embed="rId4">
            <a:alphaModFix/>
          </a:blip>
          <a:stretch>
            <a:fillRect/>
          </a:stretch>
        </p:blipFill>
        <p:spPr>
          <a:xfrm>
            <a:off x="132075" y="429513"/>
            <a:ext cx="5431326" cy="42844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b="0" l="0" r="0" t="0"/>
          <a:stretch/>
        </p:blipFill>
        <p:spPr>
          <a:xfrm>
            <a:off x="2796600" y="961075"/>
            <a:ext cx="3447274" cy="3862726"/>
          </a:xfrm>
          <a:prstGeom prst="rect">
            <a:avLst/>
          </a:prstGeom>
          <a:noFill/>
          <a:ln>
            <a:noFill/>
          </a:ln>
        </p:spPr>
      </p:pic>
      <p:sp>
        <p:nvSpPr>
          <p:cNvPr id="73" name="Google Shape;73;p14"/>
          <p:cNvSpPr txBox="1"/>
          <p:nvPr/>
        </p:nvSpPr>
        <p:spPr>
          <a:xfrm>
            <a:off x="0" y="0"/>
            <a:ext cx="91440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The data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533400" y="152400"/>
            <a:ext cx="3192337" cy="4838699"/>
          </a:xfrm>
          <a:prstGeom prst="rect">
            <a:avLst/>
          </a:prstGeom>
          <a:noFill/>
          <a:ln>
            <a:noFill/>
          </a:ln>
        </p:spPr>
      </p:pic>
      <p:pic>
        <p:nvPicPr>
          <p:cNvPr id="210" name="Google Shape;210;p32"/>
          <p:cNvPicPr preferRelativeResize="0"/>
          <p:nvPr/>
        </p:nvPicPr>
        <p:blipFill>
          <a:blip r:embed="rId4">
            <a:alphaModFix/>
          </a:blip>
          <a:stretch>
            <a:fillRect/>
          </a:stretch>
        </p:blipFill>
        <p:spPr>
          <a:xfrm>
            <a:off x="5402137" y="152400"/>
            <a:ext cx="3172997"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nvSpPr>
        <p:spPr>
          <a:xfrm>
            <a:off x="363750" y="552925"/>
            <a:ext cx="84165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600" u="none" cap="none" strike="noStrike">
                <a:solidFill>
                  <a:schemeClr val="lt1"/>
                </a:solidFill>
              </a:rPr>
              <a:t>Agent-based models: when might they be useful?</a:t>
            </a:r>
            <a:endParaRPr b="1" i="0" sz="2600" u="none" cap="none" strike="noStrike">
              <a:solidFill>
                <a:schemeClr val="lt1"/>
              </a:solidFill>
            </a:endParaRPr>
          </a:p>
        </p:txBody>
      </p:sp>
      <p:sp>
        <p:nvSpPr>
          <p:cNvPr id="216" name="Google Shape;216;p33"/>
          <p:cNvSpPr txBox="1"/>
          <p:nvPr/>
        </p:nvSpPr>
        <p:spPr>
          <a:xfrm>
            <a:off x="363750" y="2134475"/>
            <a:ext cx="3908400" cy="22320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Arial"/>
              <a:buChar char="●"/>
            </a:pPr>
            <a:r>
              <a:rPr b="0" i="0" lang="en" sz="1900" u="none" cap="none" strike="noStrike">
                <a:solidFill>
                  <a:srgbClr val="000000"/>
                </a:solidFill>
                <a:latin typeface="Arial"/>
                <a:ea typeface="Arial"/>
                <a:cs typeface="Arial"/>
                <a:sym typeface="Arial"/>
              </a:rPr>
              <a:t>system is too complex to model analytically</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SzPts val="1900"/>
              <a:buChar char="●"/>
            </a:pPr>
            <a:r>
              <a:rPr lang="en" sz="1900"/>
              <a:t>multiple agents with interacting decisions</a:t>
            </a:r>
            <a:endParaRPr sz="1900"/>
          </a:p>
          <a:p>
            <a:pPr indent="-349250" lvl="0" marL="457200" marR="0" rtl="0" algn="l">
              <a:lnSpc>
                <a:spcPct val="100000"/>
              </a:lnSpc>
              <a:spcBef>
                <a:spcPts val="0"/>
              </a:spcBef>
              <a:spcAft>
                <a:spcPts val="0"/>
              </a:spcAft>
              <a:buClr>
                <a:srgbClr val="000000"/>
              </a:buClr>
              <a:buSzPts val="1900"/>
              <a:buFont typeface="Arial"/>
              <a:buChar char="●"/>
            </a:pPr>
            <a:r>
              <a:rPr b="0" i="0" lang="en" sz="1900" u="none" cap="none" strike="noStrike">
                <a:solidFill>
                  <a:srgbClr val="000000"/>
                </a:solidFill>
                <a:latin typeface="Arial"/>
                <a:ea typeface="Arial"/>
                <a:cs typeface="Arial"/>
                <a:sym typeface="Arial"/>
              </a:rPr>
              <a:t>modelling </a:t>
            </a:r>
            <a:r>
              <a:rPr b="1" i="0" lang="en" sz="1900" u="none" cap="none" strike="noStrike">
                <a:solidFill>
                  <a:srgbClr val="000000"/>
                </a:solidFill>
                <a:latin typeface="Arial"/>
                <a:ea typeface="Arial"/>
                <a:cs typeface="Arial"/>
                <a:sym typeface="Arial"/>
              </a:rPr>
              <a:t>processes</a:t>
            </a:r>
            <a:r>
              <a:rPr b="1" lang="en" sz="1900"/>
              <a:t> and systems</a:t>
            </a:r>
            <a:r>
              <a:rPr lang="en" sz="1900"/>
              <a:t> rather than their parts</a:t>
            </a:r>
            <a:endParaRPr i="0" sz="1900" u="none" cap="none" strike="noStrike">
              <a:solidFill>
                <a:srgbClr val="000000"/>
              </a:solidFill>
            </a:endParaRPr>
          </a:p>
        </p:txBody>
      </p:sp>
      <p:sp>
        <p:nvSpPr>
          <p:cNvPr id="217" name="Google Shape;217;p33"/>
          <p:cNvSpPr txBox="1"/>
          <p:nvPr/>
        </p:nvSpPr>
        <p:spPr>
          <a:xfrm>
            <a:off x="4272150" y="1870725"/>
            <a:ext cx="43926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Transportation:</a:t>
            </a:r>
            <a:r>
              <a:rPr b="0" i="0" lang="en" sz="1400" u="none" cap="none" strike="noStrike">
                <a:solidFill>
                  <a:srgbClr val="000000"/>
                </a:solidFill>
                <a:latin typeface="Arial"/>
                <a:ea typeface="Arial"/>
                <a:cs typeface="Arial"/>
                <a:sym typeface="Arial"/>
              </a:rPr>
              <a:t> model interactions of agents in response to policy change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Health: </a:t>
            </a:r>
            <a:r>
              <a:rPr b="0" i="0" lang="en" sz="1400" u="none" cap="none" strike="noStrike">
                <a:solidFill>
                  <a:srgbClr val="000000"/>
                </a:solidFill>
                <a:latin typeface="Arial"/>
                <a:ea typeface="Arial"/>
                <a:cs typeface="Arial"/>
                <a:sym typeface="Arial"/>
              </a:rPr>
              <a:t>model disease, health care systems, insurance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Economics: </a:t>
            </a:r>
            <a:r>
              <a:rPr b="0" i="0" lang="en" sz="1400" u="none" cap="none" strike="noStrike">
                <a:solidFill>
                  <a:srgbClr val="000000"/>
                </a:solidFill>
                <a:latin typeface="Arial"/>
                <a:ea typeface="Arial"/>
                <a:cs typeface="Arial"/>
                <a:sym typeface="Arial"/>
              </a:rPr>
              <a:t>model markets and economies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Landscape Evolution:</a:t>
            </a:r>
            <a:r>
              <a:rPr b="0" i="0" lang="en" sz="1400" u="none" cap="none" strike="noStrike">
                <a:solidFill>
                  <a:srgbClr val="000000"/>
                </a:solidFill>
                <a:latin typeface="Arial"/>
                <a:ea typeface="Arial"/>
                <a:cs typeface="Arial"/>
                <a:sym typeface="Arial"/>
              </a:rPr>
              <a:t> simulate the process of erosion, sediment transport, and deposition over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Hydrology</a:t>
            </a:r>
            <a:r>
              <a:rPr b="0" i="0" lang="en" sz="1400" u="none" cap="none" strike="noStrike">
                <a:solidFill>
                  <a:srgbClr val="000000"/>
                </a:solidFill>
                <a:latin typeface="Arial"/>
                <a:ea typeface="Arial"/>
                <a:cs typeface="Arial"/>
                <a:sym typeface="Arial"/>
              </a:rPr>
              <a:t>: understand the movement and flow of water across landscapes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
              <a:t>Resource management and regulation:</a:t>
            </a:r>
            <a:r>
              <a:rPr lang="en"/>
              <a:t> water management, flood control, pollution regulation, pollution markets (cap and trade, pollution pricing)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3">
            <a:alphaModFix/>
          </a:blip>
          <a:srcRect b="0" l="0" r="0" t="0"/>
          <a:stretch/>
        </p:blipFill>
        <p:spPr>
          <a:xfrm>
            <a:off x="152400" y="696625"/>
            <a:ext cx="8713624" cy="1624225"/>
          </a:xfrm>
          <a:prstGeom prst="rect">
            <a:avLst/>
          </a:prstGeom>
          <a:noFill/>
          <a:ln>
            <a:noFill/>
          </a:ln>
        </p:spPr>
      </p:pic>
      <p:pic>
        <p:nvPicPr>
          <p:cNvPr id="79" name="Google Shape;79;p15"/>
          <p:cNvPicPr preferRelativeResize="0"/>
          <p:nvPr/>
        </p:nvPicPr>
        <p:blipFill rotWithShape="1">
          <a:blip r:embed="rId4">
            <a:alphaModFix/>
          </a:blip>
          <a:srcRect b="0" l="0" r="0" t="0"/>
          <a:stretch/>
        </p:blipFill>
        <p:spPr>
          <a:xfrm>
            <a:off x="152400" y="2397050"/>
            <a:ext cx="3290673" cy="2652474"/>
          </a:xfrm>
          <a:prstGeom prst="rect">
            <a:avLst/>
          </a:prstGeom>
          <a:noFill/>
          <a:ln>
            <a:noFill/>
          </a:ln>
        </p:spPr>
      </p:pic>
      <p:sp>
        <p:nvSpPr>
          <p:cNvPr id="80" name="Google Shape;80;p15"/>
          <p:cNvSpPr txBox="1"/>
          <p:nvPr/>
        </p:nvSpPr>
        <p:spPr>
          <a:xfrm>
            <a:off x="0" y="0"/>
            <a:ext cx="91440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Correlations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3">
            <a:alphaModFix/>
          </a:blip>
          <a:srcRect b="0" l="0" r="0" t="0"/>
          <a:stretch/>
        </p:blipFill>
        <p:spPr>
          <a:xfrm>
            <a:off x="152400" y="1030775"/>
            <a:ext cx="8839197" cy="2571126"/>
          </a:xfrm>
          <a:prstGeom prst="rect">
            <a:avLst/>
          </a:prstGeom>
          <a:noFill/>
          <a:ln>
            <a:noFill/>
          </a:ln>
        </p:spPr>
      </p:pic>
      <p:sp>
        <p:nvSpPr>
          <p:cNvPr id="86" name="Google Shape;86;p16"/>
          <p:cNvSpPr txBox="1"/>
          <p:nvPr/>
        </p:nvSpPr>
        <p:spPr>
          <a:xfrm>
            <a:off x="0" y="0"/>
            <a:ext cx="91440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Principal component eigenvalues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rotWithShape="1">
          <a:blip r:embed="rId3">
            <a:alphaModFix/>
          </a:blip>
          <a:srcRect b="0" l="0" r="0" t="0"/>
          <a:stretch/>
        </p:blipFill>
        <p:spPr>
          <a:xfrm>
            <a:off x="148225" y="1502550"/>
            <a:ext cx="8839201" cy="2217342"/>
          </a:xfrm>
          <a:prstGeom prst="rect">
            <a:avLst/>
          </a:prstGeom>
          <a:noFill/>
          <a:ln>
            <a:noFill/>
          </a:ln>
        </p:spPr>
      </p:pic>
      <p:sp>
        <p:nvSpPr>
          <p:cNvPr id="92" name="Google Shape;92;p17"/>
          <p:cNvSpPr txBox="1"/>
          <p:nvPr/>
        </p:nvSpPr>
        <p:spPr>
          <a:xfrm>
            <a:off x="0" y="0"/>
            <a:ext cx="91440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Loadings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b="0" l="0" r="0" t="0"/>
          <a:stretch/>
        </p:blipFill>
        <p:spPr>
          <a:xfrm>
            <a:off x="671250" y="350478"/>
            <a:ext cx="8025398" cy="807750"/>
          </a:xfrm>
          <a:prstGeom prst="rect">
            <a:avLst/>
          </a:prstGeom>
          <a:noFill/>
          <a:ln>
            <a:noFill/>
          </a:ln>
        </p:spPr>
      </p:pic>
      <p:pic>
        <p:nvPicPr>
          <p:cNvPr id="98" name="Google Shape;98;p18"/>
          <p:cNvPicPr preferRelativeResize="0"/>
          <p:nvPr/>
        </p:nvPicPr>
        <p:blipFill rotWithShape="1">
          <a:blip r:embed="rId4">
            <a:alphaModFix/>
          </a:blip>
          <a:srcRect b="0" l="0" r="0" t="0"/>
          <a:stretch/>
        </p:blipFill>
        <p:spPr>
          <a:xfrm>
            <a:off x="152400" y="1194460"/>
            <a:ext cx="3986595" cy="3796642"/>
          </a:xfrm>
          <a:prstGeom prst="rect">
            <a:avLst/>
          </a:prstGeom>
          <a:noFill/>
          <a:ln>
            <a:noFill/>
          </a:ln>
        </p:spPr>
      </p:pic>
      <p:pic>
        <p:nvPicPr>
          <p:cNvPr id="99" name="Google Shape;99;p18"/>
          <p:cNvPicPr preferRelativeResize="0"/>
          <p:nvPr/>
        </p:nvPicPr>
        <p:blipFill rotWithShape="1">
          <a:blip r:embed="rId5">
            <a:alphaModFix/>
          </a:blip>
          <a:srcRect b="0" l="0" r="0" t="0"/>
          <a:stretch/>
        </p:blipFill>
        <p:spPr>
          <a:xfrm>
            <a:off x="4879025" y="1328475"/>
            <a:ext cx="3817625" cy="3604274"/>
          </a:xfrm>
          <a:prstGeom prst="rect">
            <a:avLst/>
          </a:prstGeom>
          <a:noFill/>
          <a:ln>
            <a:noFill/>
          </a:ln>
        </p:spPr>
      </p:pic>
      <p:sp>
        <p:nvSpPr>
          <p:cNvPr id="100" name="Google Shape;100;p18"/>
          <p:cNvSpPr txBox="1"/>
          <p:nvPr/>
        </p:nvSpPr>
        <p:spPr>
          <a:xfrm>
            <a:off x="0" y="0"/>
            <a:ext cx="91440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Biplots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4294967295" type="title"/>
          </p:nvPr>
        </p:nvSpPr>
        <p:spPr>
          <a:xfrm>
            <a:off x="329825" y="2482500"/>
            <a:ext cx="2822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7222"/>
              <a:buNone/>
            </a:pPr>
            <a:r>
              <a:rPr lang="en"/>
              <a:t>Cluster analysis</a:t>
            </a:r>
            <a:endParaRPr/>
          </a:p>
        </p:txBody>
      </p:sp>
      <p:pic>
        <p:nvPicPr>
          <p:cNvPr id="106" name="Google Shape;106;p19"/>
          <p:cNvPicPr preferRelativeResize="0"/>
          <p:nvPr/>
        </p:nvPicPr>
        <p:blipFill rotWithShape="1">
          <a:blip r:embed="rId3">
            <a:alphaModFix/>
          </a:blip>
          <a:srcRect b="0" l="0" r="0" t="0"/>
          <a:stretch/>
        </p:blipFill>
        <p:spPr>
          <a:xfrm>
            <a:off x="4119300" y="490200"/>
            <a:ext cx="4327699" cy="4274501"/>
          </a:xfrm>
          <a:prstGeom prst="rect">
            <a:avLst/>
          </a:prstGeom>
          <a:noFill/>
          <a:ln>
            <a:noFill/>
          </a:ln>
        </p:spPr>
      </p:pic>
      <p:sp>
        <p:nvSpPr>
          <p:cNvPr id="107" name="Google Shape;107;p19"/>
          <p:cNvSpPr txBox="1"/>
          <p:nvPr/>
        </p:nvSpPr>
        <p:spPr>
          <a:xfrm>
            <a:off x="0" y="0"/>
            <a:ext cx="91440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Cluster analysis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b="0" l="0" r="0" t="0"/>
          <a:stretch/>
        </p:blipFill>
        <p:spPr>
          <a:xfrm>
            <a:off x="152400" y="381000"/>
            <a:ext cx="8839204" cy="1122165"/>
          </a:xfrm>
          <a:prstGeom prst="rect">
            <a:avLst/>
          </a:prstGeom>
          <a:noFill/>
          <a:ln>
            <a:noFill/>
          </a:ln>
        </p:spPr>
      </p:pic>
      <p:pic>
        <p:nvPicPr>
          <p:cNvPr id="113" name="Google Shape;113;p20"/>
          <p:cNvPicPr preferRelativeResize="0"/>
          <p:nvPr/>
        </p:nvPicPr>
        <p:blipFill rotWithShape="1">
          <a:blip r:embed="rId4">
            <a:alphaModFix/>
          </a:blip>
          <a:srcRect b="0" l="0" r="0" t="0"/>
          <a:stretch/>
        </p:blipFill>
        <p:spPr>
          <a:xfrm>
            <a:off x="152400" y="1443540"/>
            <a:ext cx="3758496" cy="3564137"/>
          </a:xfrm>
          <a:prstGeom prst="rect">
            <a:avLst/>
          </a:prstGeom>
          <a:noFill/>
          <a:ln>
            <a:noFill/>
          </a:ln>
        </p:spPr>
      </p:pic>
      <p:sp>
        <p:nvSpPr>
          <p:cNvPr id="114" name="Google Shape;114;p20"/>
          <p:cNvSpPr txBox="1"/>
          <p:nvPr/>
        </p:nvSpPr>
        <p:spPr>
          <a:xfrm>
            <a:off x="0" y="0"/>
            <a:ext cx="91440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Plotting PCs into clusters</a:t>
            </a:r>
            <a:endParaRPr b="1" i="0" sz="1400" u="none" cap="none" strike="noStrike">
              <a:solidFill>
                <a:srgbClr val="000000"/>
              </a:solidFill>
              <a:latin typeface="Arial"/>
              <a:ea typeface="Arial"/>
              <a:cs typeface="Arial"/>
              <a:sym typeface="Arial"/>
            </a:endParaRPr>
          </a:p>
        </p:txBody>
      </p:sp>
      <p:pic>
        <p:nvPicPr>
          <p:cNvPr id="115" name="Google Shape;115;p20"/>
          <p:cNvPicPr preferRelativeResize="0"/>
          <p:nvPr/>
        </p:nvPicPr>
        <p:blipFill rotWithShape="1">
          <a:blip r:embed="rId5">
            <a:alphaModFix/>
          </a:blip>
          <a:srcRect b="0" l="0" r="0" t="0"/>
          <a:stretch/>
        </p:blipFill>
        <p:spPr>
          <a:xfrm>
            <a:off x="4190075" y="1491825"/>
            <a:ext cx="4640006" cy="34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rotWithShape="1">
          <a:blip r:embed="rId3">
            <a:alphaModFix/>
          </a:blip>
          <a:srcRect b="0" l="0" r="0" t="0"/>
          <a:stretch/>
        </p:blipFill>
        <p:spPr>
          <a:xfrm>
            <a:off x="152400" y="663925"/>
            <a:ext cx="2826725" cy="2411526"/>
          </a:xfrm>
          <a:prstGeom prst="rect">
            <a:avLst/>
          </a:prstGeom>
          <a:noFill/>
          <a:ln>
            <a:noFill/>
          </a:ln>
        </p:spPr>
      </p:pic>
      <p:pic>
        <p:nvPicPr>
          <p:cNvPr id="121" name="Google Shape;121;p21"/>
          <p:cNvPicPr preferRelativeResize="0"/>
          <p:nvPr/>
        </p:nvPicPr>
        <p:blipFill rotWithShape="1">
          <a:blip r:embed="rId4">
            <a:alphaModFix/>
          </a:blip>
          <a:srcRect b="0" l="0" r="0" t="0"/>
          <a:stretch/>
        </p:blipFill>
        <p:spPr>
          <a:xfrm>
            <a:off x="2999450" y="647300"/>
            <a:ext cx="2826726" cy="2444779"/>
          </a:xfrm>
          <a:prstGeom prst="rect">
            <a:avLst/>
          </a:prstGeom>
          <a:noFill/>
          <a:ln>
            <a:noFill/>
          </a:ln>
        </p:spPr>
      </p:pic>
      <p:pic>
        <p:nvPicPr>
          <p:cNvPr id="122" name="Google Shape;122;p21"/>
          <p:cNvPicPr preferRelativeResize="0"/>
          <p:nvPr/>
        </p:nvPicPr>
        <p:blipFill rotWithShape="1">
          <a:blip r:embed="rId5">
            <a:alphaModFix/>
          </a:blip>
          <a:srcRect b="0" l="0" r="0" t="0"/>
          <a:stretch/>
        </p:blipFill>
        <p:spPr>
          <a:xfrm>
            <a:off x="5978575" y="721850"/>
            <a:ext cx="2751625" cy="2370225"/>
          </a:xfrm>
          <a:prstGeom prst="rect">
            <a:avLst/>
          </a:prstGeom>
          <a:noFill/>
          <a:ln>
            <a:noFill/>
          </a:ln>
        </p:spPr>
      </p:pic>
      <p:pic>
        <p:nvPicPr>
          <p:cNvPr id="123" name="Google Shape;123;p21"/>
          <p:cNvPicPr preferRelativeResize="0"/>
          <p:nvPr/>
        </p:nvPicPr>
        <p:blipFill rotWithShape="1">
          <a:blip r:embed="rId6">
            <a:alphaModFix/>
          </a:blip>
          <a:srcRect b="0" l="0" r="0" t="0"/>
          <a:stretch/>
        </p:blipFill>
        <p:spPr>
          <a:xfrm>
            <a:off x="152400" y="3244479"/>
            <a:ext cx="8839201" cy="1133931"/>
          </a:xfrm>
          <a:prstGeom prst="rect">
            <a:avLst/>
          </a:prstGeom>
          <a:noFill/>
          <a:ln>
            <a:noFill/>
          </a:ln>
        </p:spPr>
      </p:pic>
      <p:sp>
        <p:nvSpPr>
          <p:cNvPr id="124" name="Google Shape;124;p21"/>
          <p:cNvSpPr txBox="1"/>
          <p:nvPr/>
        </p:nvSpPr>
        <p:spPr>
          <a:xfrm>
            <a:off x="100325" y="4378400"/>
            <a:ext cx="8783700" cy="5850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Cluster 3 is wealthier, more valuable homes, more single detached</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Clusters 1 &amp; 2 are less wealthy, less valuable homes, but differ in levels of single detached homes</a:t>
            </a:r>
            <a:endParaRPr b="0" i="0" sz="1300" u="none" cap="none" strike="noStrike">
              <a:solidFill>
                <a:srgbClr val="000000"/>
              </a:solidFill>
              <a:latin typeface="Arial"/>
              <a:ea typeface="Arial"/>
              <a:cs typeface="Arial"/>
              <a:sym typeface="Arial"/>
            </a:endParaRPr>
          </a:p>
        </p:txBody>
      </p:sp>
      <p:sp>
        <p:nvSpPr>
          <p:cNvPr id="125" name="Google Shape;125;p21"/>
          <p:cNvSpPr txBox="1"/>
          <p:nvPr/>
        </p:nvSpPr>
        <p:spPr>
          <a:xfrm>
            <a:off x="0" y="0"/>
            <a:ext cx="9144000" cy="4002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Biplots of clusters and original data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